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84" r:id="rId7"/>
    <p:sldId id="285" r:id="rId8"/>
    <p:sldId id="289" r:id="rId9"/>
    <p:sldId id="286" r:id="rId10"/>
    <p:sldId id="287" r:id="rId11"/>
    <p:sldId id="293" r:id="rId12"/>
    <p:sldId id="288" r:id="rId13"/>
    <p:sldId id="290" r:id="rId14"/>
    <p:sldId id="291" r:id="rId15"/>
    <p:sldId id="292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72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479E97-D76B-438C-962A-729BE95D16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7D4FF2-0F6B-486B-9499-67C862FC9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F01F0-6D27-4F6A-9160-60E00F5BAE17}" type="datetime1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320834-8A03-4C3B-893D-CD2CCCB24A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C4356C-9554-4A60-862B-0E06042727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0FA7A-F5B6-4221-96BF-82B8456D5959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309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D2F83-8CFB-4AA9-872E-E70897F2818B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754E8-DA86-431F-90CA-9DC1F6B3C19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90077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501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3285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441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437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35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5680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1966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24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9432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641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303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8955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521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706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086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094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767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682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2154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958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716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550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74F4861-4FA9-48FC-9A04-25A7AF716F51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8" name="직선 연결선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1F02-812A-4DB5-A638-0A0ABDF4B6CE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686134-D4ED-42C8-954C-7EE6B48D8B9E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75DC6B-6962-464E-980E-2A3A8DE3C5AD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3CF579-A0FF-4EBD-A0E7-51E99EB728F1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7" name="직선 연결선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93A800-6341-4517-96DE-D71C897C624D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A36ABB-C01A-414E-91E3-724C3F36AD81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9E69FB-A9D2-4B87-A9BE-09D02F61A3FC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9E397-AEB9-4BC9-BA4A-5EEE8A1128B0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4F5765-0B77-4450-B318-44C19D559865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E71B57-785E-4351-87E6-E84BF6075D47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fld id="{9569F49A-F095-4E66-8B8B-C5882D22C931}" type="datetime1">
              <a:rPr lang="ko-KR" altLang="en-US" noProof="0" smtClean="0"/>
              <a:t>2021-06-26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xk8bWLZk4DU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905.01164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연결선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423" y="2352501"/>
            <a:ext cx="9966960" cy="13258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6600" cap="none" dirty="0" err="1" smtClean="0"/>
              <a:t>가천대</a:t>
            </a:r>
            <a:r>
              <a:rPr lang="ko-KR" altLang="en-US" sz="6600" cap="none" dirty="0" smtClean="0"/>
              <a:t> </a:t>
            </a:r>
            <a:r>
              <a:rPr lang="ko-KR" altLang="en-US" sz="6600" cap="none" dirty="0" err="1" smtClean="0"/>
              <a:t>회화</a:t>
            </a:r>
            <a:r>
              <a:rPr lang="ko-KR" altLang="en-US" sz="6600" cap="none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6600" cap="none" dirty="0" err="1" smtClean="0"/>
              <a:t>조소과</a:t>
            </a:r>
            <a:r>
              <a:rPr lang="ko-KR" altLang="en-US" sz="6600" cap="none" dirty="0" smtClean="0"/>
              <a:t> </a:t>
            </a:r>
            <a:r>
              <a:rPr lang="en-US" altLang="ko-KR" sz="6600" cap="none" dirty="0" smtClean="0"/>
              <a:t>AI </a:t>
            </a:r>
            <a:r>
              <a:rPr lang="ko-KR" altLang="en-US" sz="6600" cap="none" dirty="0" smtClean="0"/>
              <a:t>특강</a:t>
            </a:r>
            <a:endParaRPr lang="ko-KR" altLang="en-US" sz="6600" cap="none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7842" y="4617392"/>
            <a:ext cx="8767860" cy="704536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00000"/>
              </a:lnSpc>
            </a:pPr>
            <a:r>
              <a:rPr lang="en-US" altLang="ko-KR" sz="2000" dirty="0" smtClean="0"/>
              <a:t>2021-06-24</a:t>
            </a:r>
          </a:p>
          <a:p>
            <a:pPr rtl="0">
              <a:lnSpc>
                <a:spcPct val="100000"/>
              </a:lnSpc>
            </a:pPr>
            <a:r>
              <a:rPr lang="ko-KR" altLang="en-US" sz="2000" dirty="0" smtClean="0"/>
              <a:t>조형래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6"/>
    </mc:Choice>
    <mc:Fallback xmlns="">
      <p:transition spd="slow" advTm="227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coarse-to-fine </a:t>
            </a:r>
            <a:r>
              <a:rPr lang="ko-KR" altLang="en-US" sz="2500" b="1" dirty="0"/>
              <a:t>학습 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전체에서 세밀한 부분으로</a:t>
            </a:r>
            <a:r>
              <a:rPr lang="en-US" altLang="ko-KR" sz="2500" b="1" dirty="0"/>
              <a:t>)</a:t>
            </a:r>
            <a:endParaRPr lang="en-US" altLang="ko-KR" sz="2500" b="1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20683" y="1260410"/>
            <a:ext cx="9080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이미지의 전반적인 구조를 먼저 학습하고 점점 세밀한 구조를 학습한다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3" y="1836747"/>
            <a:ext cx="8703547" cy="195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Generator </a:t>
            </a:r>
            <a:r>
              <a:rPr lang="ko-KR" altLang="en-US" sz="2500" b="1" dirty="0"/>
              <a:t>구조</a:t>
            </a:r>
            <a:r>
              <a:rPr lang="en-US" altLang="ko-KR" sz="2500" b="1" dirty="0"/>
              <a:t>: Single Scale Generation</a:t>
            </a:r>
            <a:endParaRPr lang="en-US" altLang="ko-KR" sz="25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1" y="2002327"/>
            <a:ext cx="6685772" cy="43285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3" y="1255557"/>
            <a:ext cx="5206019" cy="646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14952" y="881148"/>
            <a:ext cx="215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오퍼레이션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28561" y="2069560"/>
            <a:ext cx="3169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383838"/>
                </a:solidFill>
                <a:latin typeface="Source Sans Pro"/>
              </a:rPr>
              <a:t>생성자는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 동시에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solidFill>
                  <a:srgbClr val="383838"/>
                </a:solidFill>
                <a:latin typeface="Source Sans Pro"/>
              </a:rPr>
              <a:t>업스케일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 하면서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생성한다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.</a:t>
            </a:r>
            <a:endParaRPr lang="en-US" altLang="ko-KR" b="0" i="0" dirty="0">
              <a:solidFill>
                <a:srgbClr val="383838"/>
              </a:solidFill>
              <a:effectLst/>
              <a:latin typeface="Source Sans Pro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45185" y="3150214"/>
            <a:ext cx="43918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383838"/>
                </a:solidFill>
                <a:latin typeface="MJXc-TeX-math-I"/>
              </a:rPr>
              <a:t>- </a:t>
            </a:r>
            <a:r>
              <a:rPr lang="el-GR" altLang="ko-KR" dirty="0" smtClean="0">
                <a:solidFill>
                  <a:srgbClr val="383838"/>
                </a:solidFill>
                <a:latin typeface="MJXc-TeX-math-I"/>
              </a:rPr>
              <a:t>ψ</a:t>
            </a:r>
            <a:r>
              <a:rPr lang="en-US" altLang="ko-KR" sz="1200" dirty="0" smtClean="0">
                <a:solidFill>
                  <a:srgbClr val="383838"/>
                </a:solidFill>
                <a:latin typeface="MJXc-TeX-math-I"/>
              </a:rPr>
              <a:t>n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는 </a:t>
            </a:r>
            <a:r>
              <a:rPr lang="en-US" altLang="ko-KR" dirty="0" err="1">
                <a:solidFill>
                  <a:srgbClr val="383838"/>
                </a:solidFill>
                <a:latin typeface="Source Sans Pro"/>
              </a:rPr>
              <a:t>Conv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(3x3)-</a:t>
            </a:r>
            <a:r>
              <a:rPr lang="en-US" altLang="ko-KR" dirty="0" err="1">
                <a:solidFill>
                  <a:srgbClr val="383838"/>
                </a:solidFill>
                <a:latin typeface="Source Sans Pro"/>
              </a:rPr>
              <a:t>BatchNorm-LeakyReLU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로 구성된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5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개의 </a:t>
            </a:r>
            <a:r>
              <a:rPr lang="ko-KR" altLang="en-US" dirty="0" err="1">
                <a:solidFill>
                  <a:srgbClr val="383838"/>
                </a:solidFill>
                <a:latin typeface="Source Sans Pro"/>
              </a:rPr>
              <a:t>컨볼루션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 블록으로 이루어진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fully convolutional net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이다</a:t>
            </a:r>
            <a:r>
              <a:rPr lang="en-US" altLang="ko-KR" dirty="0" smtClean="0">
                <a:solidFill>
                  <a:srgbClr val="383838"/>
                </a:solidFill>
                <a:latin typeface="Source Sans Pro"/>
              </a:rPr>
              <a:t>.</a:t>
            </a:r>
          </a:p>
          <a:p>
            <a:endParaRPr lang="en-US" altLang="ko-KR" dirty="0">
              <a:solidFill>
                <a:srgbClr val="383838"/>
              </a:solidFill>
              <a:latin typeface="Source Sans Pro"/>
            </a:endParaRPr>
          </a:p>
          <a:p>
            <a:r>
              <a:rPr lang="en-US" altLang="ko-KR" dirty="0" smtClean="0"/>
              <a:t>- residual </a:t>
            </a:r>
            <a:r>
              <a:rPr lang="ko-KR" altLang="en-US" dirty="0"/>
              <a:t>구조를 이용하여 이미지를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7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Training Loss</a:t>
            </a:r>
            <a:endParaRPr lang="en-US" altLang="ko-KR" sz="25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5" y="1380432"/>
            <a:ext cx="7102124" cy="8307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39832" y="2338247"/>
            <a:ext cx="51716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 Adversarial loss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와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Reconstruction loss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로 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구성</a:t>
            </a:r>
            <a:endParaRPr lang="en-US" altLang="ko-KR" dirty="0" smtClean="0">
              <a:solidFill>
                <a:srgbClr val="383838"/>
              </a:solidFill>
              <a:latin typeface="Source Sans Pro"/>
            </a:endParaRPr>
          </a:p>
          <a:p>
            <a:r>
              <a:rPr lang="en-US" altLang="ko-KR" dirty="0"/>
              <a:t>Adversarial loss</a:t>
            </a:r>
            <a:r>
              <a:rPr lang="ko-KR" altLang="en-US" dirty="0"/>
              <a:t>는 </a:t>
            </a:r>
            <a:r>
              <a:rPr lang="en-US" altLang="ko-KR" dirty="0"/>
              <a:t>WGAN-GP Loss</a:t>
            </a:r>
            <a:r>
              <a:rPr lang="ko-KR" altLang="en-US" dirty="0"/>
              <a:t>를 사용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14" y="4296814"/>
            <a:ext cx="6701454" cy="103099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7805" y="54757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Reconstruction loss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는 생성한 이미지와 원래의 이미지 간의 차이를 줄이는 방향으로 학습하기 위함이다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705590" y="2380440"/>
            <a:ext cx="41816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Reconstruction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loss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는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Generator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가 생성한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image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와 그 단계의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GT(</a:t>
            </a:r>
            <a:r>
              <a:rPr lang="en-US" altLang="ko-KR" dirty="0" err="1">
                <a:solidFill>
                  <a:srgbClr val="111111"/>
                </a:solidFill>
                <a:latin typeface="Jeju Gothic"/>
              </a:rPr>
              <a:t>downsampled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) image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간의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pixel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간의 차이를 줄이는 방향으로 학습하기 위해 </a:t>
            </a:r>
            <a:r>
              <a:rPr lang="en-US" altLang="ko-KR" dirty="0" err="1">
                <a:solidFill>
                  <a:srgbClr val="111111"/>
                </a:solidFill>
                <a:latin typeface="Jeju Gothic"/>
              </a:rPr>
              <a:t>squred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 loss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사용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-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학습을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위해서 각 단계의 주입되는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noise </a:t>
            </a: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셋팅은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,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가장 첫 단계인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N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단계에만 고정된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noise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주입하고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,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나머지 단계에서는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noise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주입하지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않았다</a:t>
            </a: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.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즉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image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의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pixel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차이를 줄이는 것에만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집중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4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/>
              <a:t>실험평가</a:t>
            </a:r>
            <a:r>
              <a:rPr lang="en-US" altLang="ko-KR" sz="2500" b="1" dirty="0" smtClean="0"/>
              <a:t>; </a:t>
            </a:r>
            <a:r>
              <a:rPr lang="ko-KR" altLang="en-US" sz="2500" b="1" dirty="0" smtClean="0"/>
              <a:t>정량적 평가</a:t>
            </a:r>
            <a:endParaRPr lang="en-US" altLang="ko-KR" sz="25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45620" y="1077943"/>
            <a:ext cx="103687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Jeju Gothic"/>
              </a:rPr>
              <a:t>정량적인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평가</a:t>
            </a: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]</a:t>
            </a:r>
          </a:p>
          <a:p>
            <a:pPr marL="342900" indent="-342900">
              <a:buAutoNum type="arabicParenR"/>
            </a:pP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Amazon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Mechanical Turk(AMT)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이용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사람들 투표를 통해 </a:t>
            </a: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image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가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Fake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인지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Real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인지를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구분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2)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기존에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GAN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연구에서 자주 사용되던 </a:t>
            </a:r>
            <a:r>
              <a:rPr lang="en-US" altLang="ko-KR" dirty="0" err="1">
                <a:solidFill>
                  <a:srgbClr val="111111"/>
                </a:solidFill>
                <a:latin typeface="Jeju Gothic"/>
              </a:rPr>
              <a:t>Frechet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 Inception Distance(FID)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Single Image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에 맞게 변형한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Single Image FID(SIFID)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지표를 고안하여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비교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57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AMT perceptual study</a:t>
            </a:r>
            <a:endParaRPr lang="en-US" altLang="ko-KR" sz="25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45620" y="1077943"/>
            <a:ext cx="103687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/>
              <a:t>가지 실험 환경에서</a:t>
            </a:r>
            <a:r>
              <a:rPr lang="en-US" altLang="ko-KR" dirty="0"/>
              <a:t>user study</a:t>
            </a:r>
            <a:r>
              <a:rPr lang="ko-KR" altLang="en-US" dirty="0"/>
              <a:t>를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첫번째 </a:t>
            </a:r>
            <a:r>
              <a:rPr lang="ko-KR" altLang="en-US" dirty="0"/>
              <a:t>실험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r>
              <a:rPr lang="en-US" altLang="ko-KR" dirty="0" smtClean="0"/>
              <a:t>Real </a:t>
            </a:r>
            <a:r>
              <a:rPr lang="en-US" altLang="ko-KR" dirty="0"/>
              <a:t>image</a:t>
            </a:r>
            <a:r>
              <a:rPr lang="ko-KR" altLang="en-US" dirty="0"/>
              <a:t>와 </a:t>
            </a:r>
            <a:r>
              <a:rPr lang="en-US" altLang="ko-KR" dirty="0" err="1"/>
              <a:t>SinGAN</a:t>
            </a:r>
            <a:r>
              <a:rPr lang="ko-KR" altLang="en-US" dirty="0"/>
              <a:t>을 통해 생성한 </a:t>
            </a:r>
            <a:r>
              <a:rPr lang="en-US" altLang="ko-KR" dirty="0"/>
              <a:t>Fake image</a:t>
            </a:r>
            <a:r>
              <a:rPr lang="ko-KR" altLang="en-US" dirty="0"/>
              <a:t>를 둘 다 보여주고 어느 쪽이 </a:t>
            </a:r>
            <a:r>
              <a:rPr lang="en-US" altLang="ko-KR" dirty="0"/>
              <a:t>Fake</a:t>
            </a:r>
            <a:r>
              <a:rPr lang="ko-KR" altLang="en-US" dirty="0"/>
              <a:t>인지 맞히는 </a:t>
            </a:r>
            <a:r>
              <a:rPr lang="en-US" altLang="ko-KR" b="1" dirty="0"/>
              <a:t>Paired</a:t>
            </a:r>
            <a:r>
              <a:rPr lang="ko-KR" altLang="en-US" dirty="0"/>
              <a:t> </a:t>
            </a:r>
            <a:r>
              <a:rPr lang="ko-KR" altLang="en-US" dirty="0" smtClean="0"/>
              <a:t>실험</a:t>
            </a:r>
            <a:endParaRPr lang="en-US" altLang="ko-KR" dirty="0" smtClean="0"/>
          </a:p>
          <a:p>
            <a:r>
              <a:rPr lang="en-US" altLang="ko-KR" dirty="0" smtClean="0"/>
              <a:t>2) </a:t>
            </a:r>
            <a:r>
              <a:rPr lang="ko-KR" altLang="en-US" dirty="0" smtClean="0"/>
              <a:t>두번째 </a:t>
            </a:r>
            <a:r>
              <a:rPr lang="ko-KR" altLang="en-US" dirty="0"/>
              <a:t>실험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r>
              <a:rPr lang="en-US" altLang="ko-KR" dirty="0" smtClean="0"/>
              <a:t>Real </a:t>
            </a:r>
            <a:r>
              <a:rPr lang="en-US" altLang="ko-KR" dirty="0"/>
              <a:t>image </a:t>
            </a:r>
            <a:r>
              <a:rPr lang="ko-KR" altLang="en-US" dirty="0"/>
              <a:t>혹은 </a:t>
            </a:r>
            <a:r>
              <a:rPr lang="en-US" altLang="ko-KR" dirty="0"/>
              <a:t>Fake image </a:t>
            </a:r>
            <a:r>
              <a:rPr lang="ko-KR" altLang="en-US" dirty="0"/>
              <a:t>한 장만 보여준 뒤 얼마나 </a:t>
            </a:r>
            <a:r>
              <a:rPr lang="ko-KR" altLang="en-US" dirty="0" err="1"/>
              <a:t>헷갈렸는지를</a:t>
            </a:r>
            <a:r>
              <a:rPr lang="ko-KR" altLang="en-US" dirty="0"/>
              <a:t> 보는 </a:t>
            </a:r>
            <a:r>
              <a:rPr lang="en-US" altLang="ko-KR" b="1" dirty="0"/>
              <a:t>Unpaired</a:t>
            </a:r>
            <a:r>
              <a:rPr lang="ko-KR" altLang="en-US" dirty="0"/>
              <a:t> </a:t>
            </a:r>
            <a:r>
              <a:rPr lang="ko-KR" altLang="en-US" dirty="0" smtClean="0"/>
              <a:t>실험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각각 </a:t>
            </a:r>
            <a:r>
              <a:rPr lang="ko-KR" altLang="en-US" dirty="0"/>
              <a:t>실험당 </a:t>
            </a:r>
            <a:r>
              <a:rPr lang="en-US" altLang="ko-KR" dirty="0"/>
              <a:t>1</a:t>
            </a:r>
            <a:r>
              <a:rPr lang="ko-KR" altLang="en-US" dirty="0"/>
              <a:t>초의 시간이 주어지고</a:t>
            </a:r>
            <a:r>
              <a:rPr lang="en-US" altLang="ko-KR" dirty="0"/>
              <a:t>, </a:t>
            </a:r>
            <a:r>
              <a:rPr lang="ko-KR" altLang="en-US" dirty="0"/>
              <a:t>한 명의 </a:t>
            </a:r>
            <a:r>
              <a:rPr lang="en-US" altLang="ko-KR" dirty="0"/>
              <a:t>Worker</a:t>
            </a:r>
            <a:r>
              <a:rPr lang="ko-KR" altLang="en-US" dirty="0"/>
              <a:t>당 </a:t>
            </a:r>
            <a:r>
              <a:rPr lang="en-US" altLang="ko-KR" dirty="0"/>
              <a:t>50</a:t>
            </a:r>
            <a:r>
              <a:rPr lang="ko-KR" altLang="en-US" dirty="0"/>
              <a:t>장의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ko-KR" altLang="en-US" dirty="0" smtClean="0"/>
              <a:t>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r>
              <a:rPr lang="en-US" altLang="ko-KR" dirty="0"/>
              <a:t>coarsest</a:t>
            </a:r>
            <a:r>
              <a:rPr lang="ko-KR" altLang="en-US" dirty="0"/>
              <a:t>한</a:t>
            </a:r>
            <a:r>
              <a:rPr lang="en-US" altLang="ko-KR" dirty="0"/>
              <a:t>(N) scale</a:t>
            </a:r>
            <a:r>
              <a:rPr lang="ko-KR" altLang="en-US" dirty="0"/>
              <a:t>로부터 </a:t>
            </a:r>
            <a:r>
              <a:rPr lang="en-US" altLang="ko-KR" dirty="0" err="1" smtClean="0"/>
              <a:t>inferenc</a:t>
            </a:r>
            <a:r>
              <a:rPr lang="ko-KR" altLang="en-US" dirty="0" smtClean="0"/>
              <a:t>를 </a:t>
            </a:r>
            <a:r>
              <a:rPr lang="ko-KR" altLang="en-US" dirty="0"/>
              <a:t>할 때와</a:t>
            </a:r>
            <a:r>
              <a:rPr lang="en-US" altLang="ko-KR" dirty="0"/>
              <a:t>, </a:t>
            </a:r>
            <a:r>
              <a:rPr lang="ko-KR" altLang="en-US" dirty="0"/>
              <a:t>그 위의 </a:t>
            </a:r>
            <a:r>
              <a:rPr lang="en-US" altLang="ko-KR" dirty="0"/>
              <a:t>N-1 scale</a:t>
            </a:r>
            <a:r>
              <a:rPr lang="ko-KR" altLang="en-US" dirty="0"/>
              <a:t>에서 </a:t>
            </a:r>
            <a:r>
              <a:rPr lang="en-US" altLang="ko-KR" dirty="0" err="1" smtClean="0"/>
              <a:t>inferenc</a:t>
            </a:r>
            <a:r>
              <a:rPr lang="ko-KR" altLang="en-US" dirty="0" smtClean="0"/>
              <a:t>를 </a:t>
            </a:r>
            <a:r>
              <a:rPr lang="ko-KR" altLang="en-US" dirty="0"/>
              <a:t>할 때의 결과를 </a:t>
            </a:r>
            <a:r>
              <a:rPr lang="ko-KR" altLang="en-US" dirty="0" smtClean="0"/>
              <a:t>비교하였다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719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AMT perceptual study</a:t>
            </a:r>
            <a:endParaRPr lang="en-US" altLang="ko-KR" sz="25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45620" y="1077943"/>
            <a:ext cx="10368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 scale</a:t>
            </a:r>
            <a:r>
              <a:rPr lang="ko-KR" altLang="en-US" dirty="0"/>
              <a:t>에서 </a:t>
            </a:r>
            <a:r>
              <a:rPr lang="en-US" altLang="ko-KR" dirty="0"/>
              <a:t>inference</a:t>
            </a:r>
            <a:r>
              <a:rPr lang="ko-KR" altLang="en-US" dirty="0"/>
              <a:t>를 하는 것은 </a:t>
            </a:r>
            <a:r>
              <a:rPr lang="en-US" altLang="ko-KR" dirty="0"/>
              <a:t>noise</a:t>
            </a:r>
            <a:r>
              <a:rPr lang="ko-KR" altLang="en-US" dirty="0"/>
              <a:t>로부터 생성을 하는 것을 의미하고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N-1 </a:t>
            </a:r>
            <a:r>
              <a:rPr lang="en-US" altLang="ko-KR" dirty="0"/>
              <a:t>scale</a:t>
            </a:r>
            <a:r>
              <a:rPr lang="ko-KR" altLang="en-US" dirty="0"/>
              <a:t>에서 </a:t>
            </a:r>
            <a:r>
              <a:rPr lang="en-US" altLang="ko-KR" dirty="0"/>
              <a:t>inference</a:t>
            </a:r>
            <a:r>
              <a:rPr lang="ko-KR" altLang="en-US" dirty="0"/>
              <a:t>를 하는 것은 </a:t>
            </a:r>
            <a:r>
              <a:rPr lang="en-US" altLang="ko-KR" dirty="0"/>
              <a:t>input image</a:t>
            </a:r>
            <a:r>
              <a:rPr lang="ko-KR" altLang="en-US" dirty="0"/>
              <a:t>를 </a:t>
            </a:r>
            <a:r>
              <a:rPr lang="en-US" altLang="ko-KR" dirty="0" err="1"/>
              <a:t>downsampling</a:t>
            </a:r>
            <a:r>
              <a:rPr lang="ko-KR" altLang="en-US" dirty="0"/>
              <a:t>한 뒤 </a:t>
            </a:r>
            <a:r>
              <a:rPr lang="en-US" altLang="ko-KR" dirty="0"/>
              <a:t>N-1 </a:t>
            </a:r>
            <a:r>
              <a:rPr lang="ko-KR" altLang="en-US" dirty="0"/>
              <a:t>번째 </a:t>
            </a:r>
            <a:r>
              <a:rPr lang="en-US" altLang="ko-KR" dirty="0"/>
              <a:t>Generator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으로 넣어주는 방식을 </a:t>
            </a:r>
            <a:r>
              <a:rPr lang="ko-KR" altLang="en-US" dirty="0" smtClean="0"/>
              <a:t>의미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938" y="1991631"/>
            <a:ext cx="8156267" cy="45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AMT perceptual study</a:t>
            </a:r>
            <a:endParaRPr lang="en-US" altLang="ko-KR" sz="25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549693" y="1041461"/>
            <a:ext cx="2949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solidFill>
                  <a:srgbClr val="5E5E5E"/>
                </a:solidFill>
                <a:latin typeface="Jeju Gothic"/>
              </a:rPr>
              <a:t>[Generation from different scales </a:t>
            </a:r>
            <a:r>
              <a:rPr lang="ko-KR" altLang="en-US" i="1" dirty="0">
                <a:solidFill>
                  <a:srgbClr val="5E5E5E"/>
                </a:solidFill>
                <a:latin typeface="Jeju Gothic"/>
              </a:rPr>
              <a:t>결과 예시</a:t>
            </a:r>
            <a:r>
              <a:rPr lang="en-US" altLang="ko-KR" i="1" dirty="0">
                <a:solidFill>
                  <a:srgbClr val="5E5E5E"/>
                </a:solidFill>
                <a:latin typeface="Jeju Gothic"/>
              </a:rPr>
              <a:t>]</a:t>
            </a:r>
            <a:endParaRPr lang="ko-KR" altLang="en-US" dirty="0"/>
          </a:p>
        </p:txBody>
      </p:sp>
      <p:pic>
        <p:nvPicPr>
          <p:cNvPr id="1026" name="Picture 2" descr="https://hoya012.github.io/assets/img/iccv_review/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92" y="410469"/>
            <a:ext cx="6178726" cy="616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oya012.github.io/assets/img/iccv_review/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4" y="2068107"/>
            <a:ext cx="455295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95070" y="5056508"/>
            <a:ext cx="318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solidFill>
                  <a:srgbClr val="5E5E5E"/>
                </a:solidFill>
                <a:latin typeface="Jeju Gothic"/>
              </a:rPr>
              <a:t>[AMT perceptual study </a:t>
            </a:r>
            <a:r>
              <a:rPr lang="ko-KR" altLang="en-US" i="1" dirty="0">
                <a:solidFill>
                  <a:srgbClr val="5E5E5E"/>
                </a:solidFill>
                <a:latin typeface="Jeju Gothic"/>
              </a:rPr>
              <a:t>결과</a:t>
            </a:r>
            <a:r>
              <a:rPr lang="en-US" altLang="ko-KR" i="1" dirty="0">
                <a:solidFill>
                  <a:srgbClr val="5E5E5E"/>
                </a:solidFill>
                <a:latin typeface="Jeju Gothic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0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Single Image Super Resolution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87926" y="1047372"/>
            <a:ext cx="1108363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Super Resolution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실험을 위해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reconstruction loss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에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100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의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weight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를 주고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low-resolution image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한 장으로 학습을 시킨 뒤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, test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시에는 </a:t>
            </a:r>
            <a:r>
              <a:rPr lang="en-US" altLang="ko-KR" sz="1700" dirty="0" err="1">
                <a:solidFill>
                  <a:srgbClr val="111111"/>
                </a:solidFill>
                <a:latin typeface="Jeju Gothic"/>
              </a:rPr>
              <a:t>upsampling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한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image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를 제일 마지막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Generator G0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에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noise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와 함께 입력을 </a:t>
            </a:r>
            <a:r>
              <a:rPr lang="ko-KR" altLang="en-US" sz="1700" dirty="0" smtClean="0">
                <a:solidFill>
                  <a:srgbClr val="111111"/>
                </a:solidFill>
                <a:latin typeface="Jeju Gothic"/>
              </a:rPr>
              <a:t>해준다</a:t>
            </a:r>
            <a:r>
              <a:rPr lang="en-US" altLang="ko-KR" sz="1700" dirty="0" smtClean="0">
                <a:solidFill>
                  <a:srgbClr val="111111"/>
                </a:solidFill>
                <a:latin typeface="Jeju Gothic"/>
              </a:rPr>
              <a:t>.</a:t>
            </a:r>
          </a:p>
          <a:p>
            <a:endParaRPr lang="en-US" altLang="ko-KR" sz="1700" dirty="0" smtClean="0">
              <a:solidFill>
                <a:srgbClr val="111111"/>
              </a:solidFill>
              <a:latin typeface="Jeju Gothic"/>
            </a:endParaRPr>
          </a:p>
          <a:p>
            <a:r>
              <a:rPr lang="en-US" altLang="ko-KR" sz="1700" dirty="0" smtClean="0">
                <a:solidFill>
                  <a:srgbClr val="111111"/>
                </a:solidFill>
                <a:latin typeface="Jeju Gothic"/>
              </a:rPr>
              <a:t>High-resolution </a:t>
            </a:r>
            <a:r>
              <a:rPr lang="en-US" altLang="ko-KR" sz="1700" dirty="0" err="1" smtClean="0">
                <a:solidFill>
                  <a:srgbClr val="111111"/>
                </a:solidFill>
                <a:latin typeface="Jeju Gothic"/>
              </a:rPr>
              <a:t>outpu</a:t>
            </a:r>
            <a:r>
              <a:rPr lang="ko-KR" altLang="en-US" sz="1700" dirty="0" smtClean="0">
                <a:solidFill>
                  <a:srgbClr val="111111"/>
                </a:solidFill>
                <a:latin typeface="Jeju Gothic"/>
              </a:rPr>
              <a:t>을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얻기 위해 이러한 과정을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k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번 반복하였고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,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결과 비교를 위해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Internal </a:t>
            </a:r>
            <a:r>
              <a:rPr lang="en-US" altLang="ko-KR" sz="1700" dirty="0" err="1" smtClean="0">
                <a:solidFill>
                  <a:srgbClr val="111111"/>
                </a:solidFill>
                <a:latin typeface="Jeju Gothic"/>
              </a:rPr>
              <a:t>metho</a:t>
            </a:r>
            <a:r>
              <a:rPr lang="ko-KR" altLang="en-US" sz="1700" dirty="0" smtClean="0">
                <a:solidFill>
                  <a:srgbClr val="111111"/>
                </a:solidFill>
                <a:latin typeface="Jeju Gothic"/>
              </a:rPr>
              <a:t>인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Deep Image Prior(DIP), Zero-Shot Super Resolution(ZSSR)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방식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,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학습 데이터를 많이 필요로 하는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external </a:t>
            </a:r>
            <a:r>
              <a:rPr lang="en-US" altLang="ko-KR" sz="1700" dirty="0" err="1" smtClean="0">
                <a:solidFill>
                  <a:srgbClr val="111111"/>
                </a:solidFill>
                <a:latin typeface="Jeju Gothic"/>
              </a:rPr>
              <a:t>metho</a:t>
            </a:r>
            <a:r>
              <a:rPr lang="ko-KR" altLang="en-US" sz="1700" dirty="0" smtClean="0">
                <a:solidFill>
                  <a:srgbClr val="111111"/>
                </a:solidFill>
                <a:latin typeface="Jeju Gothic"/>
              </a:rPr>
              <a:t>인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SRGAN, EDSR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등과 결과를 </a:t>
            </a:r>
            <a:r>
              <a:rPr lang="ko-KR" altLang="en-US" sz="1700" dirty="0" smtClean="0">
                <a:solidFill>
                  <a:srgbClr val="111111"/>
                </a:solidFill>
                <a:latin typeface="Jeju Gothic"/>
              </a:rPr>
              <a:t>비교</a:t>
            </a:r>
            <a:endParaRPr lang="ko-KR" altLang="en-US" sz="17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6" y="2837763"/>
            <a:ext cx="10560005" cy="35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Single Image Super Resolution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85" y="1114119"/>
            <a:ext cx="7449023" cy="32750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94510" y="4668904"/>
            <a:ext cx="10468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distortion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quality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인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RMSE(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낮을수록 좋음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)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는 높지만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perceptual quality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인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NIQE(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낮을수록 좋음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)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은 다른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internal method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들에 비해 낮은 것을 확인할 수 있고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, 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학습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데이터를 필요로 하는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SRGAN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과 비슷한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perceptual quality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보임을 확인할 수 있습니다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. 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endParaRPr lang="en-US" altLang="ko-KR" dirty="0">
              <a:solidFill>
                <a:srgbClr val="111111"/>
              </a:solidFill>
              <a:latin typeface="Jeju Gothic"/>
            </a:endParaRPr>
          </a:p>
          <a:p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생성된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결과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이미지는 </a:t>
            </a: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1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장의 이미지로  </a:t>
            </a: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Super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Resolution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을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나타냄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52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Paint-to-Image Style Transfer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2866" y="1002991"/>
            <a:ext cx="10468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Paint </a:t>
            </a:r>
            <a:r>
              <a:rPr lang="en-US" altLang="ko-KR" dirty="0"/>
              <a:t>image</a:t>
            </a:r>
            <a:r>
              <a:rPr lang="ko-KR" altLang="en-US" dirty="0"/>
              <a:t>로부터 </a:t>
            </a:r>
            <a:r>
              <a:rPr lang="en-US" altLang="ko-KR" dirty="0"/>
              <a:t>Image</a:t>
            </a:r>
            <a:r>
              <a:rPr lang="ko-KR" altLang="en-US" dirty="0"/>
              <a:t>로 생성해내는 </a:t>
            </a:r>
            <a:r>
              <a:rPr lang="en-US" altLang="ko-KR" dirty="0"/>
              <a:t>Style Transfer </a:t>
            </a:r>
            <a:r>
              <a:rPr lang="ko-KR" altLang="en-US" dirty="0" smtClean="0"/>
              <a:t>실험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input</a:t>
            </a:r>
            <a:r>
              <a:rPr lang="ko-KR" altLang="en-US" dirty="0"/>
              <a:t>으로 </a:t>
            </a:r>
            <a:r>
              <a:rPr lang="en-US" altLang="ko-KR" dirty="0"/>
              <a:t>paint image</a:t>
            </a:r>
            <a:r>
              <a:rPr lang="ko-KR" altLang="en-US" dirty="0"/>
              <a:t>를 </a:t>
            </a:r>
            <a:r>
              <a:rPr lang="en-US" altLang="ko-KR" dirty="0"/>
              <a:t>scale N-1 </a:t>
            </a:r>
            <a:r>
              <a:rPr lang="ko-KR" altLang="en-US" dirty="0"/>
              <a:t>혹은 </a:t>
            </a:r>
            <a:r>
              <a:rPr lang="en-US" altLang="ko-KR" dirty="0"/>
              <a:t>N-2 </a:t>
            </a:r>
            <a:r>
              <a:rPr lang="ko-KR" altLang="en-US" dirty="0"/>
              <a:t>에 </a:t>
            </a:r>
            <a:r>
              <a:rPr lang="en-US" altLang="ko-KR" dirty="0" err="1"/>
              <a:t>downsampling</a:t>
            </a:r>
            <a:r>
              <a:rPr lang="ko-KR" altLang="en-US" dirty="0"/>
              <a:t>하여 넣어주면 </a:t>
            </a:r>
            <a:endParaRPr lang="en-US" altLang="ko-KR" dirty="0" smtClean="0"/>
          </a:p>
          <a:p>
            <a:r>
              <a:rPr lang="ko-KR" altLang="en-US" dirty="0" smtClean="0"/>
              <a:t>학습에 </a:t>
            </a:r>
            <a:r>
              <a:rPr lang="ko-KR" altLang="en-US" dirty="0"/>
              <a:t>사용한 </a:t>
            </a:r>
            <a:r>
              <a:rPr lang="en-US" altLang="ko-KR" dirty="0"/>
              <a:t>image</a:t>
            </a:r>
            <a:r>
              <a:rPr lang="ko-KR" altLang="en-US" dirty="0"/>
              <a:t>의 </a:t>
            </a:r>
            <a:r>
              <a:rPr lang="en-US" altLang="ko-KR" dirty="0"/>
              <a:t>style</a:t>
            </a:r>
            <a:r>
              <a:rPr lang="ko-KR" altLang="en-US" dirty="0"/>
              <a:t>을 가진 </a:t>
            </a:r>
            <a:r>
              <a:rPr lang="en-US" altLang="ko-KR" dirty="0"/>
              <a:t>image</a:t>
            </a:r>
            <a:r>
              <a:rPr lang="ko-KR" altLang="en-US" dirty="0"/>
              <a:t>로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4" y="2173131"/>
            <a:ext cx="10797216" cy="41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8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2760" y="2136370"/>
            <a:ext cx="1176250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 err="1" smtClean="0">
                <a:solidFill>
                  <a:srgbClr val="A6B727"/>
                </a:solidFill>
              </a:rPr>
              <a:t>SinGAN</a:t>
            </a:r>
            <a:endParaRPr lang="en-US" altLang="ko-KR" sz="5500" b="1" dirty="0" smtClean="0">
              <a:solidFill>
                <a:srgbClr val="A6B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4"/>
    </mc:Choice>
    <mc:Fallback xmlns="">
      <p:transition spd="slow" advTm="1173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Harmonization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2866" y="1002991"/>
            <a:ext cx="1046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Harmonization task</a:t>
            </a:r>
            <a:r>
              <a:rPr lang="ko-KR" altLang="en-US" dirty="0"/>
              <a:t>에 </a:t>
            </a:r>
            <a:r>
              <a:rPr lang="en-US" altLang="ko-KR" dirty="0" err="1"/>
              <a:t>SinGAN</a:t>
            </a:r>
            <a:r>
              <a:rPr lang="ko-KR" altLang="en-US" dirty="0"/>
              <a:t>을 적용한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image</a:t>
            </a:r>
            <a:r>
              <a:rPr lang="ko-KR" altLang="en-US" dirty="0"/>
              <a:t>에 다른 </a:t>
            </a:r>
            <a:r>
              <a:rPr lang="en-US" altLang="ko-KR" dirty="0"/>
              <a:t>object</a:t>
            </a:r>
            <a:r>
              <a:rPr lang="ko-KR" altLang="en-US" dirty="0"/>
              <a:t>를 삽입하였을 때</a:t>
            </a:r>
            <a:r>
              <a:rPr lang="en-US" altLang="ko-KR" dirty="0"/>
              <a:t>, </a:t>
            </a:r>
            <a:r>
              <a:rPr lang="ko-KR" altLang="en-US" dirty="0"/>
              <a:t>주변 배경과 조화를 이루며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ko-KR" altLang="en-US" dirty="0" smtClean="0"/>
              <a:t>변형시켜 보여줌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1772680"/>
            <a:ext cx="6228889" cy="47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7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Editing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2866" y="1002991"/>
            <a:ext cx="29039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Image</a:t>
            </a:r>
            <a:r>
              <a:rPr lang="ko-KR" altLang="en-US" dirty="0"/>
              <a:t>에서 일부 영역들을 복사</a:t>
            </a:r>
            <a:r>
              <a:rPr lang="en-US" altLang="ko-KR" dirty="0"/>
              <a:t>+</a:t>
            </a:r>
            <a:r>
              <a:rPr lang="ko-KR" altLang="en-US" dirty="0" err="1"/>
              <a:t>붙여넣기</a:t>
            </a:r>
            <a:r>
              <a:rPr lang="ko-KR" altLang="en-US" dirty="0"/>
              <a:t> 하여 편집을 했을 때</a:t>
            </a:r>
            <a:r>
              <a:rPr lang="en-US" altLang="ko-KR" dirty="0"/>
              <a:t>, </a:t>
            </a:r>
            <a:r>
              <a:rPr lang="ko-KR" altLang="en-US" dirty="0"/>
              <a:t>편집된 </a:t>
            </a:r>
            <a:r>
              <a:rPr lang="en-US" altLang="ko-KR" dirty="0"/>
              <a:t>image</a:t>
            </a:r>
            <a:r>
              <a:rPr lang="ko-KR" altLang="en-US" dirty="0"/>
              <a:t>를 주변에 자연스럽게 어우러지도록 만들어주는 </a:t>
            </a:r>
            <a:r>
              <a:rPr lang="en-US" altLang="ko-KR" dirty="0"/>
              <a:t>Editing 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포토샵에 </a:t>
            </a:r>
            <a:r>
              <a:rPr lang="ko-KR" altLang="en-US" dirty="0"/>
              <a:t>들어있는 기능인 </a:t>
            </a:r>
            <a:r>
              <a:rPr lang="en-US" altLang="ko-KR" dirty="0"/>
              <a:t>Content Aware Move </a:t>
            </a:r>
            <a:r>
              <a:rPr lang="ko-KR" altLang="en-US" dirty="0"/>
              <a:t>기능보다 더 자연스러운 결과를 보여주는 것을 </a:t>
            </a:r>
            <a:r>
              <a:rPr lang="ko-KR" altLang="en-US" dirty="0" smtClean="0"/>
              <a:t>확인</a:t>
            </a:r>
            <a:endParaRPr lang="en-US" altLang="ko-KR" dirty="0" smtClean="0"/>
          </a:p>
        </p:txBody>
      </p:sp>
      <p:pic>
        <p:nvPicPr>
          <p:cNvPr id="2050" name="Picture 2" descr="https://hoya012.github.io/assets/img/iccv_review/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888" y="407323"/>
            <a:ext cx="5870120" cy="59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0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Single Image Animation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2866" y="1002991"/>
            <a:ext cx="2554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한 </a:t>
            </a:r>
            <a:r>
              <a:rPr lang="ko-KR" altLang="en-US" dirty="0"/>
              <a:t>장의 </a:t>
            </a:r>
            <a:r>
              <a:rPr lang="en-US" altLang="ko-KR" dirty="0"/>
              <a:t>Image</a:t>
            </a:r>
            <a:r>
              <a:rPr lang="ko-KR" altLang="en-US" dirty="0"/>
              <a:t>로부터 짧은 </a:t>
            </a:r>
            <a:r>
              <a:rPr lang="en-US" altLang="ko-KR" dirty="0"/>
              <a:t>video clip</a:t>
            </a:r>
            <a:r>
              <a:rPr lang="ko-KR" altLang="en-US" dirty="0"/>
              <a:t>을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3" name="SinGAN for single image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7476" y="490125"/>
            <a:ext cx="7645828" cy="58192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8385" y="1764668"/>
            <a:ext cx="2979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</a:t>
            </a:r>
            <a:r>
              <a:rPr lang="ko-KR" altLang="en-US" dirty="0" smtClean="0">
                <a:hlinkClick r:id="rId6"/>
              </a:rPr>
              <a:t>www.youtube.com/watch?v=xk8bWLZk4DU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98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6065" y="761646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111111"/>
                </a:solidFill>
                <a:latin typeface="Jeju Gothic"/>
              </a:rPr>
              <a:t>ICCV 2019 Review [2] Best Paper </a:t>
            </a:r>
            <a:r>
              <a:rPr lang="en-US" altLang="ko-KR" sz="2500" b="1" dirty="0" err="1">
                <a:solidFill>
                  <a:srgbClr val="111111"/>
                </a:solidFill>
                <a:latin typeface="Jeju Gothic"/>
              </a:rPr>
              <a:t>SinGAN</a:t>
            </a:r>
            <a:r>
              <a:rPr lang="ko-KR" altLang="en-US" sz="2500" b="1" dirty="0">
                <a:solidFill>
                  <a:srgbClr val="111111"/>
                </a:solidFill>
                <a:latin typeface="Jeju Gothic"/>
              </a:rPr>
              <a:t>： </a:t>
            </a:r>
            <a:r>
              <a:rPr lang="en-US" altLang="ko-KR" sz="2500" b="1" dirty="0">
                <a:solidFill>
                  <a:srgbClr val="111111"/>
                </a:solidFill>
                <a:latin typeface="Jeju Gothic"/>
              </a:rPr>
              <a:t>Learning a Generative Model from a Single Natural Image</a:t>
            </a:r>
            <a:endParaRPr lang="en-US" altLang="ko-KR" sz="2500" b="1" i="0" dirty="0">
              <a:solidFill>
                <a:srgbClr val="111111"/>
              </a:solidFill>
              <a:effectLst/>
              <a:latin typeface="Jeju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2" y="2004846"/>
            <a:ext cx="4797656" cy="436209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374110" y="5688276"/>
            <a:ext cx="361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arxiv.org/pdf/1905.01164.pdf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3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 smtClean="0"/>
              <a:t>SinGAN</a:t>
            </a:r>
            <a:r>
              <a:rPr lang="en-US" altLang="ko-KR" sz="2500" b="1" dirty="0" smtClean="0"/>
              <a:t> </a:t>
            </a:r>
            <a:r>
              <a:rPr lang="ko-KR" altLang="en-US" sz="2500" b="1" dirty="0" smtClean="0"/>
              <a:t>이전의 연구</a:t>
            </a:r>
            <a:endParaRPr lang="en-US" altLang="ko-KR" sz="25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37308" y="1160794"/>
            <a:ext cx="532291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383838"/>
                </a:solidFill>
                <a:latin typeface="Source Sans Pro"/>
              </a:rPr>
              <a:t>- conditional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natural single image translation</a:t>
            </a:r>
          </a:p>
          <a:p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natural image 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한장으로부터 생성하는 사전 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연구의 경우 </a:t>
            </a:r>
            <a:r>
              <a:rPr lang="en-US" altLang="ko-KR" dirty="0" smtClean="0">
                <a:solidFill>
                  <a:srgbClr val="383838"/>
                </a:solidFill>
                <a:latin typeface="Source Sans Pro"/>
              </a:rPr>
              <a:t>conditional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GAN 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이라서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image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에서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image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를 </a:t>
            </a:r>
            <a:r>
              <a:rPr lang="ko-KR" altLang="en-US" dirty="0" err="1" smtClean="0">
                <a:solidFill>
                  <a:srgbClr val="383838"/>
                </a:solidFill>
                <a:latin typeface="Source Sans Pro"/>
              </a:rPr>
              <a:t>맵핑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 해야 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하고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, 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랜덤 샘플을 생성하기 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어려운 한계가 있다</a:t>
            </a:r>
            <a:r>
              <a:rPr lang="en-US" altLang="ko-KR" dirty="0" smtClean="0">
                <a:solidFill>
                  <a:srgbClr val="383838"/>
                </a:solidFill>
                <a:latin typeface="Source Sans Pro"/>
              </a:rPr>
              <a:t>.</a:t>
            </a:r>
          </a:p>
          <a:p>
            <a:r>
              <a:rPr lang="en-US" altLang="ko-KR" b="0" i="0" dirty="0" smtClean="0">
                <a:solidFill>
                  <a:srgbClr val="383838"/>
                </a:solidFill>
                <a:effectLst/>
                <a:latin typeface="Source Sans Pro"/>
              </a:rPr>
              <a:t>&lt;- </a:t>
            </a:r>
            <a:r>
              <a:rPr lang="en-US" altLang="ko-KR" b="0" i="0" dirty="0" err="1" smtClean="0">
                <a:solidFill>
                  <a:srgbClr val="383838"/>
                </a:solidFill>
                <a:effectLst/>
                <a:latin typeface="Source Sans Pro"/>
              </a:rPr>
              <a:t>SinGAN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 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프레임 워크의 경우 </a:t>
            </a:r>
            <a:r>
              <a:rPr lang="ko-KR" altLang="en-US" dirty="0" smtClean="0"/>
              <a:t>랜덤 </a:t>
            </a:r>
            <a:r>
              <a:rPr lang="ko-KR" altLang="en-US" dirty="0"/>
              <a:t>노이즈에서 샘플을 생성하는 것이다</a:t>
            </a:r>
            <a:r>
              <a:rPr lang="en-US" altLang="ko-KR" dirty="0"/>
              <a:t>. </a:t>
            </a:r>
            <a:r>
              <a:rPr lang="ko-KR" altLang="en-US" dirty="0" smtClean="0"/>
              <a:t>따라서 다양한 </a:t>
            </a:r>
            <a:r>
              <a:rPr lang="ko-KR" altLang="en-US" dirty="0"/>
              <a:t>이미지 </a:t>
            </a:r>
            <a:r>
              <a:rPr lang="ko-KR" altLang="en-US" b="1" dirty="0" err="1"/>
              <a:t>매니플레이션</a:t>
            </a:r>
            <a:r>
              <a:rPr lang="en-US" altLang="ko-KR" dirty="0"/>
              <a:t>(</a:t>
            </a:r>
            <a:r>
              <a:rPr lang="en-US" altLang="ko-KR" dirty="0" smtClean="0"/>
              <a:t>manipulation, </a:t>
            </a:r>
            <a:r>
              <a:rPr lang="ko-KR" altLang="en-US" dirty="0" smtClean="0"/>
              <a:t>마술같은 교묘한 처리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작업이 가능하다</a:t>
            </a:r>
            <a:r>
              <a:rPr lang="en-US" altLang="ko-KR" dirty="0" smtClean="0"/>
              <a:t>.</a:t>
            </a:r>
          </a:p>
          <a:p>
            <a:endParaRPr lang="en-US" altLang="ko-KR" b="0" i="0" dirty="0">
              <a:solidFill>
                <a:srgbClr val="383838"/>
              </a:solidFill>
              <a:effectLst/>
              <a:latin typeface="Source Sans Pro"/>
            </a:endParaRPr>
          </a:p>
          <a:p>
            <a:r>
              <a:rPr lang="en-US" altLang="ko-KR" dirty="0" smtClean="0"/>
              <a:t>- unconditional </a:t>
            </a:r>
            <a:r>
              <a:rPr lang="en-US" altLang="ko-KR" dirty="0"/>
              <a:t>texture single image generation</a:t>
            </a:r>
          </a:p>
          <a:p>
            <a:r>
              <a:rPr lang="en-US" altLang="ko-KR" dirty="0" smtClean="0"/>
              <a:t>unconditional </a:t>
            </a:r>
            <a:r>
              <a:rPr lang="ko-KR" altLang="en-US" dirty="0"/>
              <a:t>한 방법으로 </a:t>
            </a:r>
            <a:r>
              <a:rPr lang="en-US" altLang="ko-KR" dirty="0"/>
              <a:t>single </a:t>
            </a:r>
            <a:r>
              <a:rPr lang="ko-KR" altLang="en-US" dirty="0"/>
              <a:t>이미지를 학습하는 이전 </a:t>
            </a:r>
            <a:r>
              <a:rPr lang="ko-KR" altLang="en-US" dirty="0" smtClean="0"/>
              <a:t>연구에서는 </a:t>
            </a:r>
            <a:r>
              <a:rPr lang="en-US" altLang="ko-KR" dirty="0" smtClean="0"/>
              <a:t>texture </a:t>
            </a:r>
            <a:r>
              <a:rPr lang="ko-KR" altLang="en-US" dirty="0"/>
              <a:t>이미지에 </a:t>
            </a:r>
            <a:r>
              <a:rPr lang="ko-KR" altLang="en-US" dirty="0" smtClean="0"/>
              <a:t>국한되고 결과가 좋지 안았다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SinGAN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texture </a:t>
            </a:r>
            <a:r>
              <a:rPr lang="ko-KR" altLang="en-US" dirty="0"/>
              <a:t>이미지 생성 뿐만 아니라 다양한 자연적인 이미지에 </a:t>
            </a:r>
            <a:r>
              <a:rPr lang="ko-KR" altLang="en-US" dirty="0" smtClean="0"/>
              <a:t>적용에 좋은 성능을 보임</a:t>
            </a:r>
            <a:endParaRPr lang="en-US" altLang="ko-KR" dirty="0"/>
          </a:p>
          <a:p>
            <a:endParaRPr lang="en-US" altLang="ko-KR" b="0" i="0" dirty="0">
              <a:solidFill>
                <a:srgbClr val="383838"/>
              </a:solidFill>
              <a:effectLst/>
              <a:latin typeface="Source Sans Pr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5" y="804362"/>
            <a:ext cx="6021099" cy="552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I</a:t>
            </a:r>
            <a:r>
              <a:rPr lang="en-US" altLang="ko-KR" sz="2500" b="1" dirty="0" smtClean="0"/>
              <a:t>mage </a:t>
            </a:r>
            <a:r>
              <a:rPr lang="en-US" altLang="ko-KR" sz="2500" b="1" dirty="0"/>
              <a:t>manipulation </a:t>
            </a:r>
            <a:r>
              <a:rPr lang="ko-KR" altLang="en-US" sz="2500" b="1" dirty="0" smtClean="0"/>
              <a:t>사례</a:t>
            </a:r>
            <a:endParaRPr lang="en-US" altLang="ko-KR" sz="2500" b="1" dirty="0" smtClean="0"/>
          </a:p>
        </p:txBody>
      </p:sp>
      <p:pic>
        <p:nvPicPr>
          <p:cNvPr id="1026" name="Picture 2" descr="https://hoya012.github.io/assets/img/iccv_review/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5" y="1172996"/>
            <a:ext cx="10276707" cy="507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Introduction</a:t>
            </a:r>
            <a:endParaRPr lang="en-US" altLang="ko-KR" sz="25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1430866" y="1141569"/>
            <a:ext cx="831426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11111"/>
                </a:solidFill>
                <a:latin typeface="Jeju Gothic"/>
              </a:rPr>
              <a:t>적은 수의 </a:t>
            </a:r>
            <a:r>
              <a:rPr lang="en-US" altLang="ko-KR" sz="1600" dirty="0" smtClean="0">
                <a:solidFill>
                  <a:srgbClr val="111111"/>
                </a:solidFill>
                <a:latin typeface="Jeju Gothic"/>
              </a:rPr>
              <a:t>image </a:t>
            </a:r>
            <a:r>
              <a:rPr lang="ko-KR" altLang="en-US" sz="1600" dirty="0" smtClean="0">
                <a:solidFill>
                  <a:srgbClr val="111111"/>
                </a:solidFill>
                <a:latin typeface="Jeju Gothic"/>
              </a:rPr>
              <a:t>또는</a:t>
            </a:r>
            <a:r>
              <a:rPr lang="en-US" altLang="ko-KR" sz="1600" dirty="0" smtClean="0">
                <a:solidFill>
                  <a:srgbClr val="111111"/>
                </a:solidFill>
                <a:latin typeface="Jeju Gothic"/>
              </a:rPr>
              <a:t> 1</a:t>
            </a:r>
            <a:r>
              <a:rPr lang="ko-KR" altLang="en-US" sz="1600" dirty="0">
                <a:solidFill>
                  <a:srgbClr val="111111"/>
                </a:solidFill>
                <a:latin typeface="Jeju Gothic"/>
              </a:rPr>
              <a:t>장만 가지고 </a:t>
            </a:r>
            <a:r>
              <a:rPr lang="en-US" altLang="ko-KR" sz="1600" dirty="0">
                <a:solidFill>
                  <a:srgbClr val="111111"/>
                </a:solidFill>
                <a:latin typeface="Jeju Gothic"/>
              </a:rPr>
              <a:t>GAN</a:t>
            </a:r>
            <a:r>
              <a:rPr lang="ko-KR" altLang="en-US" sz="1600" dirty="0">
                <a:solidFill>
                  <a:srgbClr val="111111"/>
                </a:solidFill>
                <a:latin typeface="Jeju Gothic"/>
              </a:rPr>
              <a:t>을 </a:t>
            </a:r>
            <a:r>
              <a:rPr lang="ko-KR" altLang="en-US" sz="1600" dirty="0" smtClean="0">
                <a:solidFill>
                  <a:srgbClr val="111111"/>
                </a:solidFill>
                <a:latin typeface="Jeju Gothic"/>
              </a:rPr>
              <a:t>학습 시키는 것</a:t>
            </a:r>
            <a:endParaRPr lang="en-US" altLang="ko-KR" sz="1600" dirty="0" smtClean="0">
              <a:solidFill>
                <a:srgbClr val="111111"/>
              </a:solidFill>
              <a:latin typeface="Jeju Gothic"/>
            </a:endParaRPr>
          </a:p>
          <a:p>
            <a:r>
              <a:rPr lang="en-US" altLang="ko-KR" sz="1600" dirty="0" smtClean="0"/>
              <a:t>noise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image</a:t>
            </a:r>
            <a:r>
              <a:rPr lang="ko-KR" altLang="en-US" sz="1600" dirty="0"/>
              <a:t>를 생성하는 </a:t>
            </a:r>
            <a:r>
              <a:rPr lang="ko-KR" altLang="en-US" sz="1600" dirty="0" smtClean="0"/>
              <a:t>방식</a:t>
            </a:r>
            <a:r>
              <a:rPr lang="en-US" altLang="ko-KR" sz="1600" dirty="0" smtClean="0"/>
              <a:t>(unconditional)</a:t>
            </a:r>
          </a:p>
          <a:p>
            <a:endParaRPr lang="en-US" altLang="ko-KR" sz="1600" dirty="0"/>
          </a:p>
          <a:p>
            <a:r>
              <a:rPr lang="en-US" altLang="ko-KR" sz="1600" dirty="0"/>
              <a:t>fully-convolution GAN</a:t>
            </a:r>
            <a:r>
              <a:rPr lang="ko-KR" altLang="en-US" sz="1600" dirty="0"/>
              <a:t>의 피라미드 구조이다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구조를 통해이미지의 다양한 스케일에서 패치 분포를 학습한다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장점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새로운 샘플들을 생성할 수 있고</a:t>
            </a:r>
            <a:r>
              <a:rPr lang="en-US" altLang="ko-KR" sz="1600" dirty="0"/>
              <a:t>, </a:t>
            </a:r>
            <a:r>
              <a:rPr lang="ko-KR" altLang="en-US" sz="1600" dirty="0"/>
              <a:t>학습 이미지의 전체적인 구조나 자세한 </a:t>
            </a:r>
            <a:r>
              <a:rPr lang="en-US" altLang="ko-KR" sz="1600" dirty="0"/>
              <a:t>texture </a:t>
            </a:r>
            <a:r>
              <a:rPr lang="ko-KR" altLang="en-US" sz="1600" dirty="0"/>
              <a:t>들은 유지할 수 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U</a:t>
            </a:r>
            <a:r>
              <a:rPr lang="en-US" altLang="ko-KR" sz="1600" dirty="0" smtClean="0"/>
              <a:t>nconditional</a:t>
            </a:r>
            <a:r>
              <a:rPr lang="ko-KR" altLang="en-US" sz="1600" dirty="0"/>
              <a:t>하게</a:t>
            </a:r>
            <a:r>
              <a:rPr lang="en-US" altLang="ko-KR" sz="1600" dirty="0"/>
              <a:t>, </a:t>
            </a:r>
            <a:r>
              <a:rPr lang="ko-KR" altLang="en-US" sz="1600" dirty="0"/>
              <a:t>즉 </a:t>
            </a:r>
            <a:r>
              <a:rPr lang="en-US" altLang="ko-KR" sz="1600" dirty="0"/>
              <a:t>noise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image</a:t>
            </a:r>
            <a:r>
              <a:rPr lang="ko-KR" altLang="en-US" sz="1600" dirty="0"/>
              <a:t>를 생성하는 방식을 사용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65" y="3761076"/>
            <a:ext cx="8912110" cy="27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Multi-scale architecture</a:t>
            </a:r>
            <a:endParaRPr lang="en-US" altLang="ko-KR" sz="25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1430866" y="1141569"/>
            <a:ext cx="83142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</a:t>
            </a:r>
            <a:r>
              <a:rPr lang="en-US" altLang="ko-KR" b="1" dirty="0"/>
              <a:t>unconditional</a:t>
            </a:r>
            <a:r>
              <a:rPr lang="en-US" altLang="ko-KR" dirty="0"/>
              <a:t> generative model</a:t>
            </a:r>
            <a:r>
              <a:rPr lang="ko-KR" altLang="en-US" dirty="0"/>
              <a:t>을 만드는 </a:t>
            </a:r>
            <a:r>
              <a:rPr lang="ko-KR" altLang="en-US" dirty="0" smtClean="0"/>
              <a:t>것이 목표</a:t>
            </a:r>
            <a:endParaRPr lang="en-US" altLang="ko-KR" dirty="0" smtClean="0"/>
          </a:p>
          <a:p>
            <a:r>
              <a:rPr lang="ko-KR" altLang="en-US" dirty="0" smtClean="0"/>
              <a:t>그러기 위해선</a:t>
            </a:r>
            <a:endParaRPr lang="en-US" altLang="ko-KR" dirty="0" smtClean="0"/>
          </a:p>
          <a:p>
            <a:r>
              <a:rPr lang="en-US" altLang="ko-KR" u="sng" dirty="0"/>
              <a:t>Global</a:t>
            </a:r>
            <a:r>
              <a:rPr lang="ko-KR" altLang="en-US" u="sng" dirty="0"/>
              <a:t>한 </a:t>
            </a:r>
            <a:r>
              <a:rPr lang="ko-KR" altLang="en-US" u="sng" dirty="0" smtClean="0"/>
              <a:t>특징</a:t>
            </a:r>
            <a:r>
              <a:rPr lang="en-US" altLang="ko-KR" u="sng" dirty="0" smtClean="0"/>
              <a:t>(Image</a:t>
            </a:r>
            <a:r>
              <a:rPr lang="ko-KR" altLang="en-US" u="sng" dirty="0"/>
              <a:t>의 배열과 </a:t>
            </a:r>
            <a:r>
              <a:rPr lang="en-US" altLang="ko-KR" u="sng" dirty="0"/>
              <a:t>Object</a:t>
            </a:r>
            <a:r>
              <a:rPr lang="ko-KR" altLang="en-US" u="sng" dirty="0"/>
              <a:t>들의 모양 </a:t>
            </a:r>
            <a:r>
              <a:rPr lang="ko-KR" altLang="en-US" u="sng" dirty="0" smtClean="0"/>
              <a:t>등</a:t>
            </a:r>
            <a:r>
              <a:rPr lang="en-US" altLang="ko-KR" u="sng" dirty="0" smtClean="0"/>
              <a:t>)</a:t>
            </a:r>
            <a:r>
              <a:rPr lang="ko-KR" altLang="en-US" u="sng" dirty="0" smtClean="0"/>
              <a:t>과</a:t>
            </a:r>
            <a:r>
              <a:rPr lang="en-US" altLang="ko-KR" u="sng" dirty="0"/>
              <a:t> </a:t>
            </a:r>
            <a:r>
              <a:rPr lang="en-US" altLang="ko-KR" u="sng" dirty="0" smtClean="0"/>
              <a:t>Fine</a:t>
            </a:r>
            <a:r>
              <a:rPr lang="ko-KR" altLang="en-US" u="sng" dirty="0" smtClean="0"/>
              <a:t>한 특징</a:t>
            </a:r>
            <a:r>
              <a:rPr lang="en-US" altLang="ko-KR" u="sng" dirty="0" smtClean="0"/>
              <a:t>( </a:t>
            </a:r>
            <a:r>
              <a:rPr lang="en-US" altLang="ko-KR" u="sng" dirty="0"/>
              <a:t>Object</a:t>
            </a:r>
            <a:r>
              <a:rPr lang="ko-KR" altLang="en-US" u="sng" dirty="0"/>
              <a:t>의 </a:t>
            </a:r>
            <a:r>
              <a:rPr lang="ko-KR" altLang="en-US" u="sng" dirty="0" err="1"/>
              <a:t>디테일한</a:t>
            </a:r>
            <a:r>
              <a:rPr lang="ko-KR" altLang="en-US" u="sng" dirty="0"/>
              <a:t> 정보</a:t>
            </a:r>
            <a:r>
              <a:rPr lang="en-US" altLang="ko-KR" u="sng" dirty="0"/>
              <a:t>, Texture </a:t>
            </a:r>
            <a:r>
              <a:rPr lang="ko-KR" altLang="en-US" u="sng" dirty="0" smtClean="0"/>
              <a:t>등</a:t>
            </a:r>
            <a:r>
              <a:rPr lang="en-US" altLang="ko-KR" u="sng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모두 배울 수 있어야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위해서</a:t>
            </a:r>
            <a:endParaRPr lang="en-US" altLang="ko-KR" dirty="0" smtClean="0"/>
          </a:p>
          <a:p>
            <a:r>
              <a:rPr lang="en-US" altLang="ko-KR" dirty="0"/>
              <a:t>multi-scale GAN </a:t>
            </a:r>
            <a:r>
              <a:rPr lang="ko-KR" altLang="en-US" dirty="0"/>
              <a:t>구조를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: coarse-to-fine </a:t>
            </a:r>
            <a:r>
              <a:rPr lang="ko-KR" altLang="en-US" dirty="0"/>
              <a:t>하게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ko-KR" altLang="en-US" dirty="0" smtClean="0"/>
              <a:t>생성하는 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09" y="3083338"/>
            <a:ext cx="9707068" cy="25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1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Multi-scale architecture</a:t>
            </a:r>
            <a:endParaRPr lang="en-US" altLang="ko-KR" sz="25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5020886" y="1341074"/>
            <a:ext cx="694112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 x0 </a:t>
            </a:r>
            <a:r>
              <a:rPr lang="ko-KR" altLang="en-US" dirty="0"/>
              <a:t>는 </a:t>
            </a:r>
            <a:r>
              <a:rPr lang="en-US" altLang="ko-KR" dirty="0"/>
              <a:t>training image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아래로 한 단계씩 내려갈수록 </a:t>
            </a:r>
            <a:r>
              <a:rPr lang="en-US" altLang="ko-KR" dirty="0"/>
              <a:t>r </a:t>
            </a:r>
            <a:r>
              <a:rPr lang="ko-KR" altLang="en-US" dirty="0"/>
              <a:t>배</a:t>
            </a:r>
            <a:r>
              <a:rPr lang="en-US" altLang="ko-KR" dirty="0"/>
              <a:t>(r&gt;1)</a:t>
            </a:r>
            <a:r>
              <a:rPr lang="ko-KR" altLang="en-US" dirty="0"/>
              <a:t>씩 </a:t>
            </a:r>
            <a:r>
              <a:rPr lang="en-US" altLang="ko-KR" dirty="0" err="1"/>
              <a:t>downsampling</a:t>
            </a:r>
            <a:r>
              <a:rPr lang="en-US" altLang="ko-KR" dirty="0"/>
              <a:t> </a:t>
            </a:r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각 </a:t>
            </a:r>
            <a:r>
              <a:rPr lang="ko-KR" altLang="en-US" dirty="0"/>
              <a:t>단계마다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/>
              <a:t>noise</a:t>
            </a:r>
            <a:r>
              <a:rPr lang="ko-KR" altLang="en-US" dirty="0"/>
              <a:t>와 이전 단계에서 생성된 결과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/>
              <a:t>input</a:t>
            </a:r>
            <a:r>
              <a:rPr lang="ko-KR" altLang="en-US" dirty="0"/>
              <a:t>으로 하여 </a:t>
            </a:r>
            <a:r>
              <a:rPr lang="en-US" altLang="ko-KR" dirty="0"/>
              <a:t>image</a:t>
            </a:r>
            <a:r>
              <a:rPr lang="ko-KR" altLang="en-US" dirty="0"/>
              <a:t>를 생성하고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그 </a:t>
            </a:r>
            <a:r>
              <a:rPr lang="ko-KR" altLang="en-US" dirty="0"/>
              <a:t>단계의 </a:t>
            </a:r>
            <a:r>
              <a:rPr lang="en-US" altLang="ko-KR" dirty="0"/>
              <a:t>Discriminator</a:t>
            </a:r>
            <a:r>
              <a:rPr lang="ko-KR" altLang="en-US" dirty="0"/>
              <a:t>는 </a:t>
            </a:r>
            <a:r>
              <a:rPr lang="en-US" altLang="ko-KR" dirty="0" err="1"/>
              <a:t>downsampling</a:t>
            </a:r>
            <a:r>
              <a:rPr lang="ko-KR" altLang="en-US" dirty="0"/>
              <a:t>된 </a:t>
            </a:r>
            <a:r>
              <a:rPr lang="en-US" altLang="ko-KR" dirty="0"/>
              <a:t>GT</a:t>
            </a:r>
            <a:r>
              <a:rPr lang="ko-KR" altLang="en-US" dirty="0"/>
              <a:t>와 생성된 </a:t>
            </a:r>
            <a:r>
              <a:rPr lang="en-US" altLang="ko-KR" dirty="0"/>
              <a:t>image</a:t>
            </a:r>
            <a:r>
              <a:rPr lang="ko-KR" altLang="en-US" dirty="0"/>
              <a:t>를 구분하도록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예외로 </a:t>
            </a:r>
            <a:r>
              <a:rPr lang="ko-KR" altLang="en-US" dirty="0"/>
              <a:t>제일 첫 단계</a:t>
            </a:r>
            <a:r>
              <a:rPr lang="en-US" altLang="ko-KR" dirty="0"/>
              <a:t>(</a:t>
            </a:r>
            <a:r>
              <a:rPr lang="ko-KR" altLang="en-US" dirty="0"/>
              <a:t>맨 밑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noise</a:t>
            </a:r>
            <a:r>
              <a:rPr lang="ko-KR" altLang="en-US" dirty="0"/>
              <a:t>만 이용하여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ko-KR" altLang="en-US" dirty="0" smtClean="0"/>
              <a:t>생성한다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앞 단계에서는 </a:t>
            </a:r>
            <a:r>
              <a:rPr lang="en-US" altLang="ko-KR" dirty="0" err="1"/>
              <a:t>downsampling</a:t>
            </a:r>
            <a:r>
              <a:rPr lang="ko-KR" altLang="en-US" dirty="0"/>
              <a:t>된 </a:t>
            </a:r>
            <a:r>
              <a:rPr lang="en-US" altLang="ko-KR" dirty="0"/>
              <a:t>GT</a:t>
            </a:r>
            <a:r>
              <a:rPr lang="ko-KR" altLang="en-US" dirty="0"/>
              <a:t>를 생성하도록 학습을 </a:t>
            </a:r>
            <a:r>
              <a:rPr lang="ko-KR" altLang="en-US" dirty="0" smtClean="0"/>
              <a:t>하다 보니 </a:t>
            </a:r>
            <a:r>
              <a:rPr lang="en-US" altLang="ko-KR" dirty="0"/>
              <a:t>coarse</a:t>
            </a:r>
            <a:r>
              <a:rPr lang="ko-KR" altLang="en-US" dirty="0"/>
              <a:t>한</a:t>
            </a:r>
            <a:r>
              <a:rPr lang="en-US" altLang="ko-KR" dirty="0"/>
              <a:t>, global</a:t>
            </a:r>
            <a:r>
              <a:rPr lang="ko-KR" altLang="en-US" dirty="0"/>
              <a:t>한 특징에 집중을 하여 생성을 하게 되고</a:t>
            </a:r>
            <a:r>
              <a:rPr lang="en-US" altLang="ko-KR" dirty="0"/>
              <a:t>, </a:t>
            </a:r>
            <a:r>
              <a:rPr lang="ko-KR" altLang="en-US" dirty="0"/>
              <a:t>위로 갈수록 </a:t>
            </a:r>
            <a:r>
              <a:rPr lang="en-US" altLang="ko-KR" dirty="0"/>
              <a:t>fine</a:t>
            </a:r>
            <a:r>
              <a:rPr lang="ko-KR" altLang="en-US" dirty="0"/>
              <a:t>한 영역에 집중하여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Generator </a:t>
            </a:r>
            <a:r>
              <a:rPr lang="ko-KR" altLang="en-US" dirty="0"/>
              <a:t>구조가 </a:t>
            </a:r>
            <a:r>
              <a:rPr lang="en-US" altLang="ko-KR" dirty="0"/>
              <a:t>kernel </a:t>
            </a:r>
            <a:r>
              <a:rPr lang="ko-KR" altLang="en-US" dirty="0"/>
              <a:t>수만 다르고 연산자들은 같다 보니 동일한 </a:t>
            </a:r>
            <a:r>
              <a:rPr lang="en-US" altLang="ko-KR" dirty="0"/>
              <a:t>receptive field</a:t>
            </a:r>
            <a:r>
              <a:rPr lang="ko-KR" altLang="en-US" dirty="0"/>
              <a:t>를 갖게 되고</a:t>
            </a:r>
            <a:r>
              <a:rPr lang="en-US" altLang="ko-KR" dirty="0"/>
              <a:t>, </a:t>
            </a:r>
            <a:r>
              <a:rPr lang="ko-KR" altLang="en-US" dirty="0"/>
              <a:t>생성하는 </a:t>
            </a:r>
            <a:r>
              <a:rPr lang="en-US" altLang="ko-KR" dirty="0"/>
              <a:t>image</a:t>
            </a:r>
            <a:r>
              <a:rPr lang="ko-KR" altLang="en-US" dirty="0"/>
              <a:t>의 크기만 다르다 보니 그림의 맨 오른쪽 부분처럼 </a:t>
            </a:r>
            <a:r>
              <a:rPr lang="en-US" altLang="ko-KR" b="1" dirty="0"/>
              <a:t>Effective Patch Size</a:t>
            </a:r>
            <a:r>
              <a:rPr lang="ko-KR" altLang="en-US" dirty="0"/>
              <a:t> 가 달라지면서 </a:t>
            </a:r>
            <a:r>
              <a:rPr lang="en-US" altLang="ko-KR" dirty="0"/>
              <a:t>coarse-to-fine </a:t>
            </a:r>
            <a:r>
              <a:rPr lang="ko-KR" altLang="en-US" dirty="0"/>
              <a:t>하게 학습이 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5" name="Picture 2" descr="https://hoya012.github.io/assets/img/iccv_review/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1" y="1147531"/>
            <a:ext cx="4665810" cy="375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63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/>
              <a:t>SinGAN’s</a:t>
            </a:r>
            <a:r>
              <a:rPr lang="en-US" altLang="ko-KR" sz="2500" b="1" dirty="0"/>
              <a:t> multi-scale pipeline</a:t>
            </a:r>
            <a:endParaRPr lang="en-US" altLang="ko-KR" sz="2500" b="1" dirty="0" smtClean="0"/>
          </a:p>
        </p:txBody>
      </p:sp>
      <p:pic>
        <p:nvPicPr>
          <p:cNvPr id="2050" name="Picture 2" descr="https://hoya012.github.io/assets/img/iccv_review/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73" y="1047779"/>
            <a:ext cx="10948014" cy="515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8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4E1485-0760-4ABF-A612-28A97B86DF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65EBD3-98B5-4FD2-8FAF-5D4022A9F7F4}">
  <ds:schemaRefs>
    <ds:schemaRef ds:uri="http://purl.org/dc/dcmitype/"/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5813238-AF3D-40EB-A3A4-550AB8513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관광 디자인</Template>
  <TotalTime>0</TotalTime>
  <Words>781</Words>
  <Application>Microsoft Office PowerPoint</Application>
  <PresentationFormat>와이드스크린</PresentationFormat>
  <Paragraphs>118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Jeju Gothic</vt:lpstr>
      <vt:lpstr>MJXc-TeX-math-I</vt:lpstr>
      <vt:lpstr>Source Sans Pro</vt:lpstr>
      <vt:lpstr>맑은 고딕</vt:lpstr>
      <vt:lpstr>Arial</vt:lpstr>
      <vt:lpstr>Corbel</vt:lpstr>
      <vt:lpstr>기본</vt:lpstr>
      <vt:lpstr>가천대 회화〮조소과 AI 특강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2021-06-18T22:33:48Z</dcterms:created>
  <dcterms:modified xsi:type="dcterms:W3CDTF">2021-06-26T01:56:38Z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